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29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10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7.png" ContentType="image/png"/>
  <Override PartName="/ppt/media/image21.png" ContentType="image/png"/>
  <Override PartName="/ppt/media/image19.png" ContentType="image/png"/>
  <Override PartName="/ppt/media/image16.gif" ContentType="image/gif"/>
  <Override PartName="/ppt/media/image15.gif" ContentType="image/gif"/>
  <Override PartName="/ppt/media/image20.png" ContentType="image/png"/>
  <Override PartName="/ppt/media/image18.png" ContentType="image/png"/>
  <Override PartName="/ppt/media/image14.png" ContentType="image/png"/>
  <Override PartName="/ppt/media/image5.png" ContentType="image/png"/>
  <Override PartName="/ppt/media/image2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"/>
          <p:cNvSpPr/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</p:sp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215640" y="812880"/>
            <a:ext cx="7126200" cy="400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55280" y="5078160"/>
            <a:ext cx="604692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Click to edit the notes format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7960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dt" idx="13"/>
          </p:nvPr>
        </p:nvSpPr>
        <p:spPr>
          <a:xfrm>
            <a:off x="4277880" y="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ftr" idx="14"/>
          </p:nvPr>
        </p:nvSpPr>
        <p:spPr>
          <a:xfrm>
            <a:off x="0" y="10156680"/>
            <a:ext cx="327960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sldNum" idx="15"/>
          </p:nvPr>
        </p:nvSpPr>
        <p:spPr>
          <a:xfrm>
            <a:off x="4277880" y="10156680"/>
            <a:ext cx="327996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D95BF9C7-2DE7-447E-9D07-9C067827C79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"/>
          <p:cNvSpPr/>
          <p:nvPr/>
        </p:nvSpPr>
        <p:spPr>
          <a:xfrm>
            <a:off x="3884760" y="8685360"/>
            <a:ext cx="29667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1EE35D7-0D68-47AC-B66B-07FC7CB197D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10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7320" cy="342432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3" name=""/>
          <p:cNvSpPr/>
          <p:nvPr/>
        </p:nvSpPr>
        <p:spPr>
          <a:xfrm>
            <a:off x="3884760" y="8685360"/>
            <a:ext cx="29667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64A634A-A3BC-4C4C-B56B-BFD0E9C4128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10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DC50C1E6-926E-4AC6-AE4F-931D87FB528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1" name="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34EEF85-5960-45ED-88CE-0C54C81E029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4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3884760" y="8685360"/>
            <a:ext cx="29667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584E959-FDB1-4F58-B643-763ABAB6980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5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7320" cy="342432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5" name=""/>
          <p:cNvSpPr/>
          <p:nvPr/>
        </p:nvSpPr>
        <p:spPr>
          <a:xfrm>
            <a:off x="3884760" y="8685360"/>
            <a:ext cx="29667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E4EE16E-0BFF-4E33-9123-1D98D256500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5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"/>
          <p:cNvSpPr/>
          <p:nvPr/>
        </p:nvSpPr>
        <p:spPr>
          <a:xfrm>
            <a:off x="3884760" y="8685360"/>
            <a:ext cx="29667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6586D0A1-05FE-4C1B-B2D0-4634A6CD5B4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9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67320" cy="342432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440" y="4343040"/>
            <a:ext cx="5481720" cy="411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"/>
          <p:cNvSpPr/>
          <p:nvPr/>
        </p:nvSpPr>
        <p:spPr>
          <a:xfrm>
            <a:off x="3884760" y="8685360"/>
            <a:ext cx="2966760" cy="45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4D1A03C0-3CA1-4306-BDE9-04A85FA8CB0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9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ED99A2-84D2-47B2-B647-58B0D324C5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E5CC4E-7A0A-4F1C-90A1-F467E6B5F9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2D76A9-0F1F-445D-AAB8-C896D24567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28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136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28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136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3ADF7D-B28F-4B26-B18D-BC1DAA61A46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49153A2-7FC1-4268-A279-EB9A0E94427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D13AB7-4E13-4FDD-9FE2-C8FF9EA749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5284A1-89BB-46A3-89FD-4E4193DC9F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81CED2-097F-4AC5-ACBD-D24C1669EAD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F87F13-FACD-4773-A773-B251587E7E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E104BD-DCFE-458F-9A4F-FC7F8CEB81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9875F4-ACDF-429A-81A7-CF34FDE571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7067E9-4E22-40E3-93CB-EFED911100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F8227DD-9276-4268-86AF-687B4C7007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5F925B-67B1-4788-9805-9E4B2914583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F47B886-0EE5-451A-8B53-915EADCA334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39F54E-DD70-4672-8052-7EEFD98F232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28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136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28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136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086D6E-BD14-4E06-AD07-BA95518EC00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606F7FA-DFE1-4269-A43D-D4403DA707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BA46ECB-F475-4F55-A9B1-A80E02694A5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D6FDFC-6418-4720-87E7-9F4517F009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A67139B-88A0-41AF-BCD1-02B4EE1DFD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61FE456-6EF8-4F90-8BF1-C85FE8887DD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8BF1E3-8D61-4CA7-9411-3B9F486D29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610B39B-8156-4FAF-A808-6EC2128BD4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30C037C-BB41-4084-AF4F-EBB564AF90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A7D90F-541E-4338-893D-55C837D9BD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905F60E-24F3-4474-B246-44EEE0746E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37DEFF4-E9FD-4EF8-AF46-A18D114E7FD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97294C-6018-476B-B8CD-7498F15A7F4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28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136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28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136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5D114D4-52DB-4EEA-A337-6755BDFAEAA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4EA347D-E9E2-48CA-A9BE-379036CF60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5474922-CD2C-43FA-8C0C-4BFC18D668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E095CB3-1B2F-4405-BABA-D76E176410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13A5EC-88D4-4CFC-A5AB-F8912F4F74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79FB269-6861-4995-8226-F7EE791CCF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99EF478-FB5E-4862-BB1E-F53599EF8F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9E821BD-E214-4D1A-B9C4-F79D49C14C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A6CFC7A-6F41-4973-B9DD-015F7277B9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26B0ECA-DF00-468C-BB66-696BFC5560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9394BAE-40C3-4636-8C57-51B44B3A08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25C9E87-9323-4D2B-9426-3F06A91836A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8041409-43C8-4BF6-8539-BDB2893D3F8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3928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21360" y="160488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5720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3928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021360" y="3681360"/>
            <a:ext cx="264924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BD6753C-55B0-47E4-98AD-467EA483EC0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C156D1-BC64-434E-B429-C32A0EDF3F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2520"/>
            <a:ext cx="8228160" cy="529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018371-FB62-4A47-AB4A-1795E3A364E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6E3004-B61E-4C1A-9B9C-6B0AD721D3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3520" y="368136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1756EE4-359C-4AC9-BF8E-C8811344A0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3520" y="1604880"/>
            <a:ext cx="401508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1360"/>
            <a:ext cx="8228160" cy="1896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2CBA9D-17A4-4425-B639-50168DD161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124080" y="6244920"/>
            <a:ext cx="2889360" cy="46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6552720" y="6244920"/>
            <a:ext cx="2127240" cy="46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D458B2B6-09FE-46EA-AF46-383A7B1DE04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456840" y="6244920"/>
            <a:ext cx="2127240" cy="46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3124080" y="6244920"/>
            <a:ext cx="2889360" cy="46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6552720" y="6244920"/>
            <a:ext cx="2127240" cy="46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C6197B5-9D33-43F1-A123-369DBADA273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456840" y="6244920"/>
            <a:ext cx="2127240" cy="46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 fontScale="92000"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124080" y="6244920"/>
            <a:ext cx="2889360" cy="46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6552720" y="6244920"/>
            <a:ext cx="2127240" cy="46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D5AB57BC-47F7-4D86-9F49-5585D68E66F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456840" y="6244920"/>
            <a:ext cx="2127240" cy="46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t">
            <a:noAutofit/>
          </a:bodyPr>
          <a:lstStyle>
            <a:lvl1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 fontScale="92000"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3124080" y="6245280"/>
            <a:ext cx="2890800" cy="4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6553080" y="6245280"/>
            <a:ext cx="2129040" cy="4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55AC06C-9659-4523-833D-26B7586F642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456840" y="6245280"/>
            <a:ext cx="2128680" cy="4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57200" y="1604880"/>
            <a:ext cx="8228160" cy="3975120"/>
          </a:xfrm>
          <a:prstGeom prst="rect">
            <a:avLst/>
          </a:prstGeom>
          <a:noFill/>
          <a:ln w="0">
            <a:noFill/>
          </a:ln>
        </p:spPr>
        <p:txBody>
          <a:bodyPr lIns="0" rIns="0" tIns="28440" bIns="0" anchor="t">
            <a:normAutofit fontScale="92000"/>
          </a:bodyPr>
          <a:p>
            <a:pPr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2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3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4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5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6" marL="343080" indent="-343080">
              <a:lnSpc>
                <a:spcPct val="93000"/>
              </a:lnSpc>
              <a:spcBef>
                <a:spcPts val="1426"/>
              </a:spcBef>
              <a:spcAft>
                <a:spcPts val="11"/>
              </a:spcAft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gif"/><Relationship Id="rId3" Type="http://schemas.openxmlformats.org/officeDocument/2006/relationships/image" Target="../media/image16.g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"/>
          <p:cNvSpPr/>
          <p:nvPr/>
        </p:nvSpPr>
        <p:spPr>
          <a:xfrm>
            <a:off x="0" y="930240"/>
            <a:ext cx="9142560" cy="330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Средняя энергия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рентгеновского спектра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как индикатор температуры газа </a:t>
            </a:r>
            <a:br>
              <a:rPr sz="4200"/>
            </a:b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в скоплении галактик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369720" y="4826160"/>
            <a:ext cx="434520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noAutofit/>
          </a:bodyPr>
          <a:p>
            <a:pPr>
              <a:lnSpc>
                <a:spcPct val="8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Алексей Круглов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612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Ильдар Хабибуллин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80000"/>
              </a:lnSpc>
              <a:spcBef>
                <a:spcPts val="612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Наталья Лыскова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5025960" y="5173560"/>
            <a:ext cx="3656160" cy="107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ИКИ РАН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6 декабря 2023 г.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"/>
          <p:cNvSpPr/>
          <p:nvPr/>
        </p:nvSpPr>
        <p:spPr>
          <a:xfrm>
            <a:off x="8470800" y="6273720"/>
            <a:ext cx="252360" cy="25236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>
            <a:off x="0" y="216000"/>
            <a:ext cx="9142560" cy="11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температур: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спектральной и взвешенной по массе</a:t>
            </a:r>
            <a:br>
              <a:rPr sz="3600"/>
            </a:b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360" y="1348200"/>
            <a:ext cx="9143640" cy="5167800"/>
          </a:xfrm>
          <a:prstGeom prst="rect">
            <a:avLst/>
          </a:prstGeom>
          <a:ln w="0"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"/>
          <p:cNvSpPr/>
          <p:nvPr/>
        </p:nvSpPr>
        <p:spPr>
          <a:xfrm>
            <a:off x="0" y="228600"/>
            <a:ext cx="91425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 и светимостей: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спектры vs. симуляции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360" y="2057400"/>
            <a:ext cx="9143640" cy="4155840"/>
          </a:xfrm>
          <a:prstGeom prst="rect">
            <a:avLst/>
          </a:prstGeom>
          <a:ln w="0"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0" y="12600"/>
            <a:ext cx="9142560" cy="91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Связь средней энергии спектра и температуры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732680" y="722160"/>
            <a:ext cx="5678640" cy="5678640"/>
          </a:xfrm>
          <a:prstGeom prst="rect">
            <a:avLst/>
          </a:prstGeom>
          <a:ln w="0"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0" y="1233000"/>
            <a:ext cx="9143640" cy="5167800"/>
          </a:xfrm>
          <a:prstGeom prst="rect">
            <a:avLst/>
          </a:prstGeom>
          <a:ln w="0">
            <a:noFill/>
          </a:ln>
        </p:spPr>
      </p:pic>
      <p:sp>
        <p:nvSpPr>
          <p:cNvPr id="220" name=""/>
          <p:cNvSpPr txBox="1"/>
          <p:nvPr/>
        </p:nvSpPr>
        <p:spPr>
          <a:xfrm>
            <a:off x="1371600" y="457200"/>
            <a:ext cx="6400800" cy="34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Проверка однотемпературности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360360" y="69840"/>
            <a:ext cx="3173400" cy="2708280"/>
          </a:xfrm>
          <a:prstGeom prst="rect">
            <a:avLst/>
          </a:prstGeom>
          <a:ln w="0">
            <a:noFill/>
          </a:ln>
        </p:spPr>
      </p:pic>
      <p:sp>
        <p:nvSpPr>
          <p:cNvPr id="222" name=""/>
          <p:cNvSpPr/>
          <p:nvPr/>
        </p:nvSpPr>
        <p:spPr>
          <a:xfrm>
            <a:off x="3754440" y="-179280"/>
            <a:ext cx="5027760" cy="11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Аппроксимация спектров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5259240" y="1833480"/>
            <a:ext cx="1783080" cy="77940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3657600" y="531720"/>
            <a:ext cx="5486400" cy="17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SRG/eROSITA TM1: 10 ks, 0.4-7.0 keV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phabs*apec+area*bkg: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N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= 10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cm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Z = 0.3∙Z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☉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579600" y="2778120"/>
            <a:ext cx="7984800" cy="4064400"/>
          </a:xfrm>
          <a:prstGeom prst="rect">
            <a:avLst/>
          </a:prstGeom>
          <a:ln w="0"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"/>
          <p:cNvSpPr/>
          <p:nvPr/>
        </p:nvSpPr>
        <p:spPr>
          <a:xfrm>
            <a:off x="0" y="144360"/>
            <a:ext cx="91425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спектральных температур</a:t>
            </a:r>
            <a:br>
              <a:rPr sz="40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(с учётом фона и без него)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-12240" y="1420200"/>
            <a:ext cx="9143640" cy="5167800"/>
          </a:xfrm>
          <a:prstGeom prst="rect">
            <a:avLst/>
          </a:prstGeom>
          <a:ln w="0"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0" y="228600"/>
            <a:ext cx="91425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Сравнение температур и светимостей: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спектры без фона и с фоном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0" y="1989360"/>
            <a:ext cx="9143640" cy="4411440"/>
          </a:xfrm>
          <a:prstGeom prst="rect">
            <a:avLst/>
          </a:prstGeom>
          <a:ln w="0"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"/>
          <p:cNvSpPr/>
          <p:nvPr/>
        </p:nvSpPr>
        <p:spPr>
          <a:xfrm>
            <a:off x="0" y="84240"/>
            <a:ext cx="91425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Связь температуры и средней энергии спектра</a:t>
            </a:r>
            <a:br>
              <a:rPr sz="3200"/>
            </a:b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(с учётом рентгеновского фона)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828800" y="1143000"/>
            <a:ext cx="5486400" cy="5486400"/>
          </a:xfrm>
          <a:prstGeom prst="rect">
            <a:avLst/>
          </a:prstGeom>
          <a:ln w="0"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 txBox="1"/>
          <p:nvPr/>
        </p:nvSpPr>
        <p:spPr>
          <a:xfrm>
            <a:off x="2057400" y="228600"/>
            <a:ext cx="5029200" cy="77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Результаты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228600" y="1371600"/>
            <a:ext cx="4368600" cy="4368600"/>
          </a:xfrm>
          <a:prstGeom prst="rect">
            <a:avLst/>
          </a:prstGeom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4572000" y="1365480"/>
            <a:ext cx="4349520" cy="43495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"/>
          <p:cNvSpPr/>
          <p:nvPr/>
        </p:nvSpPr>
        <p:spPr>
          <a:xfrm>
            <a:off x="457200" y="-73080"/>
            <a:ext cx="8228160" cy="1235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Заключение</a:t>
            </a:r>
            <a:endParaRPr b="0" lang="en-US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0" y="1154160"/>
            <a:ext cx="9142560" cy="527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 indent="-412920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Clr>
                <a:srgbClr val="000000"/>
              </a:buClr>
              <a:buFont typeface="Arial"/>
              <a:buAutoNum type="arabicPeriod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Создан архив изображений и спектров массивных скоплений из симуляций Magneticum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Для выборки из 84 скоплений с M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&gt; 10</a:t>
            </a:r>
            <a:r>
              <a:rPr b="0" i="1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показано, что средняя энергия рентгеновского спектра при наблюдении при помощи одного модуля SRG/eROSITA является устойчивым индикатором ...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412920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Clr>
                <a:srgbClr val="000000"/>
              </a:buClr>
              <a:buFont typeface="Arial"/>
              <a:buAutoNum type="arabicPeriod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…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температуры: T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= (2.4 ± 0.1) · E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av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3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4.9 ± 0.3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 indent="-412920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Clr>
                <a:srgbClr val="000000"/>
              </a:buClr>
              <a:buFont typeface="Arial"/>
              <a:buAutoNum type="arabicPeriod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… 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массы: E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av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= (0.99 ± 0.01) · M</a:t>
            </a:r>
            <a:r>
              <a:rPr b="0" lang="en-US" sz="30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30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0.11 ± 0.01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457200" indent="-412920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Clr>
                <a:srgbClr val="000000"/>
              </a:buClr>
              <a:buFont typeface="Arial"/>
              <a:buAutoNum type="arabicPeriod"/>
              <a:tabLst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Предложенный метод позволяет минимизировать трудности, связанные с выбором модели для аппроксимации спектров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11556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6800" bIns="468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Скопления галактик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250920" y="5877000"/>
            <a:ext cx="431964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IDCS J1426.5+3508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3471840" y="3665520"/>
            <a:ext cx="182520" cy="36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4788000" y="1508040"/>
            <a:ext cx="4184640" cy="4295880"/>
          </a:xfrm>
          <a:prstGeom prst="rect">
            <a:avLst/>
          </a:prstGeom>
          <a:ln w="0">
            <a:noFill/>
          </a:ln>
        </p:spPr>
      </p:pic>
      <p:sp>
        <p:nvSpPr>
          <p:cNvPr id="179" name=""/>
          <p:cNvSpPr/>
          <p:nvPr/>
        </p:nvSpPr>
        <p:spPr>
          <a:xfrm>
            <a:off x="7451640" y="6524640"/>
            <a:ext cx="16909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esahubble.org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"/>
          <p:cNvSpPr/>
          <p:nvPr/>
        </p:nvSpPr>
        <p:spPr>
          <a:xfrm>
            <a:off x="4788000" y="5877000"/>
            <a:ext cx="41749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MACSJ0138.0-2155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250920" y="1508040"/>
            <a:ext cx="4319640" cy="4319640"/>
          </a:xfrm>
          <a:prstGeom prst="rect">
            <a:avLst/>
          </a:prstGeom>
          <a:ln w="0"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800280" y="1119240"/>
            <a:ext cx="7542000" cy="5386320"/>
          </a:xfrm>
          <a:prstGeom prst="rect">
            <a:avLst/>
          </a:prstGeom>
          <a:ln w="0">
            <a:noFill/>
          </a:ln>
        </p:spPr>
      </p:pic>
      <p:sp>
        <p:nvSpPr>
          <p:cNvPr id="238" name=""/>
          <p:cNvSpPr/>
          <p:nvPr/>
        </p:nvSpPr>
        <p:spPr>
          <a:xfrm>
            <a:off x="0" y="0"/>
            <a:ext cx="91425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Фон рентгеновских фотонов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"/>
          <p:cNvSpPr/>
          <p:nvPr/>
        </p:nvSpPr>
        <p:spPr>
          <a:xfrm>
            <a:off x="0" y="6388200"/>
            <a:ext cx="9142560" cy="36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Маркевич (2003); Хикокс, Маркевич (2006). Модель нормирована на 1 мин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36360" y="1168560"/>
            <a:ext cx="9144000" cy="67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1600" spc="-1" strike="noStrike">
                <a:solidFill>
                  <a:srgbClr val="000000"/>
                </a:solidFill>
                <a:latin typeface="Arial"/>
              </a:rPr>
              <a:t>model constant(apec + wabs(apec + apec + constant*powerlaw))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"/>
          <p:cNvSpPr/>
          <p:nvPr/>
        </p:nvSpPr>
        <p:spPr>
          <a:xfrm>
            <a:off x="3092400" y="1528920"/>
            <a:ext cx="457200" cy="1440"/>
          </a:xfrm>
          <a:prstGeom prst="line">
            <a:avLst/>
          </a:prstGeom>
          <a:ln w="3672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>
            <a:off x="4343400" y="1528920"/>
            <a:ext cx="457200" cy="1440"/>
          </a:xfrm>
          <a:prstGeom prst="line">
            <a:avLst/>
          </a:prstGeom>
          <a:ln w="36720">
            <a:solidFill>
              <a:srgbClr val="fe7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"/>
          <p:cNvSpPr/>
          <p:nvPr/>
        </p:nvSpPr>
        <p:spPr>
          <a:xfrm>
            <a:off x="5037120" y="1528920"/>
            <a:ext cx="457200" cy="1440"/>
          </a:xfrm>
          <a:prstGeom prst="line">
            <a:avLst/>
          </a:prstGeom>
          <a:ln w="36720">
            <a:solidFill>
              <a:srgbClr val="009e4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6585120" y="1528920"/>
            <a:ext cx="766440" cy="1440"/>
          </a:xfrm>
          <a:prstGeom prst="line">
            <a:avLst/>
          </a:prstGeom>
          <a:ln w="36720">
            <a:solidFill>
              <a:srgbClr val="dc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"/>
          <p:cNvSpPr/>
          <p:nvPr/>
        </p:nvSpPr>
        <p:spPr>
          <a:xfrm>
            <a:off x="5643720" y="1371600"/>
            <a:ext cx="914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(= 0.5)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"/>
          <p:cNvSpPr/>
          <p:nvPr/>
        </p:nvSpPr>
        <p:spPr>
          <a:xfrm>
            <a:off x="2030400" y="2575080"/>
            <a:ext cx="547200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277920" y="1125360"/>
            <a:ext cx="8586720" cy="5229360"/>
          </a:xfrm>
          <a:prstGeom prst="rect">
            <a:avLst/>
          </a:prstGeom>
          <a:ln w="0">
            <a:noFill/>
          </a:ln>
        </p:spPr>
      </p:pic>
      <p:sp>
        <p:nvSpPr>
          <p:cNvPr id="184" name=""/>
          <p:cNvSpPr/>
          <p:nvPr/>
        </p:nvSpPr>
        <p:spPr>
          <a:xfrm>
            <a:off x="4343400" y="5943600"/>
            <a:ext cx="912960" cy="455760"/>
          </a:xfrm>
          <a:custGeom>
            <a:avLst/>
            <a:gdLst/>
            <a:ahLst/>
            <a:rect l="l" t="t" r="r" b="b"/>
            <a:pathLst>
              <a:path w="2538" h="1268">
                <a:moveTo>
                  <a:pt x="0" y="1129"/>
                </a:moveTo>
                <a:lnTo>
                  <a:pt x="1129" y="1129"/>
                </a:lnTo>
                <a:lnTo>
                  <a:pt x="180" y="90"/>
                </a:lnTo>
                <a:lnTo>
                  <a:pt x="1409" y="0"/>
                </a:lnTo>
                <a:lnTo>
                  <a:pt x="1129" y="1129"/>
                </a:lnTo>
                <a:lnTo>
                  <a:pt x="270" y="90"/>
                </a:lnTo>
                <a:lnTo>
                  <a:pt x="2538" y="139"/>
                </a:lnTo>
                <a:lnTo>
                  <a:pt x="1129" y="1129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>
            <a:off x="4360320" y="5670000"/>
            <a:ext cx="703080" cy="109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t">
            <a:spAutoFit/>
          </a:bodyPr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66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en-US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"/>
          <p:cNvSpPr/>
          <p:nvPr/>
        </p:nvSpPr>
        <p:spPr>
          <a:xfrm>
            <a:off x="0" y="0"/>
            <a:ext cx="914256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Температура газа в скоплениях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4297320" y="2011320"/>
            <a:ext cx="4869000" cy="4869000"/>
          </a:xfrm>
          <a:prstGeom prst="rect">
            <a:avLst/>
          </a:prstGeom>
          <a:ln w="0"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312840" y="2585880"/>
            <a:ext cx="3798720" cy="3813480"/>
          </a:xfrm>
          <a:prstGeom prst="rect">
            <a:avLst/>
          </a:prstGeom>
          <a:ln w="0">
            <a:noFill/>
          </a:ln>
        </p:spPr>
      </p:pic>
      <p:sp>
        <p:nvSpPr>
          <p:cNvPr id="189" name=""/>
          <p:cNvSpPr/>
          <p:nvPr/>
        </p:nvSpPr>
        <p:spPr>
          <a:xfrm>
            <a:off x="4343400" y="1236600"/>
            <a:ext cx="4854600" cy="12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→ 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(x,y), z, R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T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, L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x500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etc.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Выборка: 84 скопления с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&gt; 10</a:t>
            </a:r>
            <a:r>
              <a:rPr b="0" lang="en-US" sz="19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14</a:t>
            </a: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9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"/>
          <p:cNvSpPr/>
          <p:nvPr/>
        </p:nvSpPr>
        <p:spPr>
          <a:xfrm>
            <a:off x="149400" y="1100160"/>
            <a:ext cx="4146480" cy="14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Hirschmann et al. (2014), </a:t>
            </a:r>
            <a:r>
              <a:rPr b="0" i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magneticum.org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Box2/hr: (352 Mpc/h)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2*1584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3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частиц,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DM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= 6.9 × 10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8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/h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gas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= 1.4 × 10</a:t>
            </a:r>
            <a:r>
              <a:rPr b="0" lang="en-US" sz="16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8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M</a:t>
            </a:r>
            <a:r>
              <a:rPr b="0" lang="en-US" sz="16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sun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/h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0" y="-360"/>
            <a:ext cx="914256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Симуляции Magneticum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228600" y="6400800"/>
            <a:ext cx="3886200" cy="27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Ω</a:t>
            </a:r>
            <a:r>
              <a:rPr b="0" lang="en-US" sz="13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Λ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 = 0.728, Ω</a:t>
            </a:r>
            <a:r>
              <a:rPr b="0" lang="en-US" sz="13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 = 0.272, Ω</a:t>
            </a:r>
            <a:r>
              <a:rPr b="0" lang="en-US" sz="13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b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 = 0.0451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0" y="-19440"/>
            <a:ext cx="914256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Arial"/>
              </a:rPr>
              <a:t>Масштабные соотношения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1819440" y="6237360"/>
            <a:ext cx="550368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54960" bIns="354960" anchor="t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Вихлинин и др. (2009); Чуразов, Вихлинин, Сюняев (2015)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4885560" y="1191240"/>
            <a:ext cx="3584880" cy="102564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601200" y="1447920"/>
            <a:ext cx="3630600" cy="7174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12600" y="2286000"/>
            <a:ext cx="9143640" cy="4054680"/>
          </a:xfrm>
          <a:prstGeom prst="rect">
            <a:avLst/>
          </a:prstGeom>
          <a:ln w="0"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-649440" y="-773280"/>
            <a:ext cx="9966600" cy="7972560"/>
          </a:xfrm>
          <a:prstGeom prst="rect">
            <a:avLst/>
          </a:prstGeom>
          <a:ln w="0">
            <a:noFill/>
          </a:ln>
        </p:spPr>
      </p:pic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-85680"/>
            <a:ext cx="8228160" cy="1141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rIns="0" tIns="2844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Списки фотонов от скоплений галактик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-160200" y="5950080"/>
            <a:ext cx="9356760" cy="61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Зелёные плоскости – границы слоёв в световом конусе, красные плоскости – центры слоёв.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Синие точки - скопления, радиус чёрных кружков равен R</a:t>
            </a:r>
            <a:r>
              <a:rPr b="0" lang="en-US" sz="15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b="0" lang="en-US" sz="1500" spc="-1" strike="noStrike">
                <a:solidFill>
                  <a:srgbClr val="040c28"/>
                </a:solidFill>
                <a:latin typeface="Arial"/>
                <a:ea typeface="Arial"/>
              </a:rPr>
              <a:t>×20 (для наглядности).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>
            <a:off x="735120" y="793800"/>
            <a:ext cx="3620880" cy="60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(Биффи и др. 2012/2013/2018)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2520"/>
            <a:ext cx="8228160" cy="1143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Фильтрация изображений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6840" y="1724760"/>
            <a:ext cx="9143640" cy="4000680"/>
          </a:xfrm>
          <a:prstGeom prst="rect">
            <a:avLst/>
          </a:prstGeom>
          <a:ln w="0">
            <a:noFill/>
          </a:ln>
        </p:spPr>
      </p:pic>
      <p:sp>
        <p:nvSpPr>
          <p:cNvPr id="204" name=""/>
          <p:cNvSpPr txBox="1"/>
          <p:nvPr/>
        </p:nvSpPr>
        <p:spPr>
          <a:xfrm>
            <a:off x="1029960" y="6055560"/>
            <a:ext cx="7084440" cy="345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Убираем 5% самых ярких пикселей (но теряем до 40% фотонов)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360360" y="69840"/>
            <a:ext cx="3173400" cy="2708280"/>
          </a:xfrm>
          <a:prstGeom prst="rect">
            <a:avLst/>
          </a:prstGeom>
          <a:ln w="0">
            <a:noFill/>
          </a:ln>
        </p:spPr>
      </p:pic>
      <p:sp>
        <p:nvSpPr>
          <p:cNvPr id="206" name=""/>
          <p:cNvSpPr/>
          <p:nvPr/>
        </p:nvSpPr>
        <p:spPr>
          <a:xfrm>
            <a:off x="3754440" y="-179280"/>
            <a:ext cx="5027760" cy="114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Arial"/>
              </a:rPr>
              <a:t>Аппроксимация спектров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259240" y="1833480"/>
            <a:ext cx="1783080" cy="779400"/>
          </a:xfrm>
          <a:prstGeom prst="rect">
            <a:avLst/>
          </a:prstGeom>
          <a:ln w="0">
            <a:noFill/>
          </a:ln>
        </p:spPr>
      </p:pic>
      <p:sp>
        <p:nvSpPr>
          <p:cNvPr id="208" name=""/>
          <p:cNvSpPr/>
          <p:nvPr/>
        </p:nvSpPr>
        <p:spPr>
          <a:xfrm>
            <a:off x="4164120" y="531720"/>
            <a:ext cx="4570200" cy="17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SRG/eROSITA TM1: 10 ks, 0.4-7.0 keV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phabs*apec: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N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= 10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20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cm</a:t>
            </a:r>
            <a:r>
              <a:rPr b="0" lang="en-US" sz="1800" spc="-1" strike="noStrike" baseline="30000">
                <a:solidFill>
                  <a:srgbClr val="000000"/>
                </a:solidFill>
                <a:latin typeface="Arial"/>
                <a:ea typeface="Arial"/>
              </a:rPr>
              <a:t>-2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Z = 0.3∙Z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Arial"/>
                <a:ea typeface="Arial"/>
              </a:rPr>
              <a:t>☉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3"/>
          <a:stretch/>
        </p:blipFill>
        <p:spPr>
          <a:xfrm>
            <a:off x="721800" y="2834640"/>
            <a:ext cx="7596360" cy="3866760"/>
          </a:xfrm>
          <a:prstGeom prst="rect">
            <a:avLst/>
          </a:prstGeom>
          <a:ln w="0"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480960" y="169920"/>
            <a:ext cx="4419720" cy="6629400"/>
          </a:xfrm>
          <a:prstGeom prst="rect">
            <a:avLst/>
          </a:prstGeom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5257800" y="123840"/>
            <a:ext cx="3162240" cy="3162240"/>
          </a:xfrm>
          <a:prstGeom prst="rect">
            <a:avLst/>
          </a:prstGeom>
          <a:ln w="0"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5245200" y="3548160"/>
            <a:ext cx="3174840" cy="3174840"/>
          </a:xfrm>
          <a:prstGeom prst="rect">
            <a:avLst/>
          </a:prstGeom>
          <a:ln w="0"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2023-04-16T16:43:07Z</dcterms:created>
  <dc:creator>Лёша</dc:creator>
  <dc:description/>
  <dc:language>en-US</dc:language>
  <cp:lastModifiedBy/>
  <dcterms:modified xsi:type="dcterms:W3CDTF">2024-04-05T00:10:49Z</dcterms:modified>
  <cp:revision>23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